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7" r:id="rId10"/>
    <p:sldId id="288" r:id="rId11"/>
    <p:sldId id="264" r:id="rId12"/>
    <p:sldId id="267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9" r:id="rId32"/>
    <p:sldId id="285" r:id="rId33"/>
    <p:sldId id="286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" y="129988"/>
            <a:ext cx="870627" cy="111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428" y="4412574"/>
            <a:ext cx="1138157" cy="11876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x.x.x.x:188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192,168,1,4:1880/ui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community/" TargetMode="External"/><Relationship Id="rId2" Type="http://schemas.openxmlformats.org/officeDocument/2006/relationships/hyperlink" Target="https://github.com/sagittarius-b2/raspberry-pi-projects/blob/master/RaspberryPi/RaspberryPi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red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3237" y="358529"/>
            <a:ext cx="9755187" cy="3070864"/>
          </a:xfrm>
        </p:spPr>
        <p:txBody>
          <a:bodyPr>
            <a:noAutofit/>
          </a:bodyPr>
          <a:lstStyle/>
          <a:p>
            <a:r>
              <a:rPr lang="sr-Latn-RS" sz="6600" dirty="0" smtClean="0"/>
              <a:t>Sveprisutno računarstvo na primeru raspberry PI i node red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3062" y="3505209"/>
            <a:ext cx="9755187" cy="550333"/>
          </a:xfrm>
        </p:spPr>
        <p:txBody>
          <a:bodyPr/>
          <a:lstStyle/>
          <a:p>
            <a:r>
              <a:rPr lang="sr-Latn-RS" dirty="0" smtClean="0"/>
              <a:t>Student: dejan sinđelić, 873/18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9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Pristup node red – u u pretraživaču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sr-Latn-RS" dirty="0" smtClean="0"/>
              <a:t>Kada pokrenemo node red server, platformi pristupamo u web pretaživaču unosom adrese: </a:t>
            </a:r>
            <a:r>
              <a:rPr lang="sr-Latn-RS" dirty="0" smtClean="0">
                <a:hlinkClick r:id="rId2"/>
              </a:rPr>
              <a:t>http://x.x.x.x:1880</a:t>
            </a:r>
            <a:r>
              <a:rPr lang="sr-Latn-RS" dirty="0" smtClean="0"/>
              <a:t>,  gde je x.x.x.x IP adresa node red servera (ispisuje se u terminalu po pokretanju servera)</a:t>
            </a:r>
          </a:p>
          <a:p>
            <a:r>
              <a:rPr lang="sr-Latn-RS" dirty="0" smtClean="0"/>
              <a:t>Rezultat možemo videti na ledećem slajdu: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329" y="277907"/>
            <a:ext cx="10150354" cy="860612"/>
          </a:xfrm>
        </p:spPr>
        <p:txBody>
          <a:bodyPr/>
          <a:lstStyle/>
          <a:p>
            <a:r>
              <a:rPr lang="sr-Latn-RS" dirty="0" smtClean="0"/>
              <a:t>Povezane komponente</a:t>
            </a:r>
            <a:endParaRPr lang="en-US" dirty="0"/>
          </a:p>
        </p:txBody>
      </p:sp>
      <p:pic>
        <p:nvPicPr>
          <p:cNvPr id="1026" name="Picture 2" descr="https://lh6.googleusercontent.com/NDPh-P-zEJR6d9gmFMD5u2Z0GObA345XtzUvL9AnBW7yskGkmylEzOukt0M_D1ItWWzRmACi2pA4VJ8UG5fUNJWT9fxxOnpBo5BaXRJSrYcLySFXLeuAQaPawksc8j67XtXhQzcT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"/>
          <a:stretch/>
        </p:blipFill>
        <p:spPr bwMode="auto">
          <a:xfrm>
            <a:off x="1423899" y="1013011"/>
            <a:ext cx="8545624" cy="45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17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623" y="403413"/>
            <a:ext cx="9971059" cy="923364"/>
          </a:xfrm>
        </p:spPr>
        <p:txBody>
          <a:bodyPr/>
          <a:lstStyle/>
          <a:p>
            <a:r>
              <a:rPr lang="sr-Latn-RS" dirty="0"/>
              <a:t>Opis pojedinih čvorova (node)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47800" y="1425389"/>
            <a:ext cx="10394707" cy="1174378"/>
          </a:xfrm>
        </p:spPr>
        <p:txBody>
          <a:bodyPr>
            <a:normAutofit/>
          </a:bodyPr>
          <a:lstStyle/>
          <a:p>
            <a:r>
              <a:rPr lang="sr-Latn-RS" dirty="0" smtClean="0"/>
              <a:t>Čvor i Funkcija za prikazivanje trenutne temperature</a:t>
            </a:r>
          </a:p>
          <a:p>
            <a:endParaRPr lang="en-US" dirty="0"/>
          </a:p>
        </p:txBody>
      </p:sp>
      <p:pic>
        <p:nvPicPr>
          <p:cNvPr id="2050" name="Picture 2" descr="https://lh5.googleusercontent.com/SKQeSOiR1xpwyxksFlW57eycwh5CxmDemPpQ6vmSJg2gdETiviX6D3q_XeWApzxj4h0ZcgNnW6u3d6YaWgqcAr1Af_6A_7B9RTcldDKHyQ0OMzPzPbX238W8cmmv0SSPi_Lt358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6"/>
          <a:stretch/>
        </p:blipFill>
        <p:spPr bwMode="auto">
          <a:xfrm>
            <a:off x="1932080" y="1899802"/>
            <a:ext cx="7131238" cy="38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796118" y="2528047"/>
            <a:ext cx="896470" cy="3944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>
            <a:off x="5836024" y="2599768"/>
            <a:ext cx="143435" cy="233080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7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081" y="685800"/>
            <a:ext cx="10087601" cy="694765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Opis pojedinih čvorova (node)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380566"/>
            <a:ext cx="10394707" cy="510987"/>
          </a:xfrm>
        </p:spPr>
        <p:txBody>
          <a:bodyPr/>
          <a:lstStyle/>
          <a:p>
            <a:r>
              <a:rPr lang="sr-Latn-RS" dirty="0" smtClean="0"/>
              <a:t>Gauge („pokazivač“) trenutne temperature</a:t>
            </a:r>
            <a:endParaRPr lang="en-US" dirty="0"/>
          </a:p>
        </p:txBody>
      </p:sp>
      <p:pic>
        <p:nvPicPr>
          <p:cNvPr id="3074" name="Picture 2" descr="https://lh6.googleusercontent.com/St9PfUfmy5gH2c6RZcOisv4ZXukGFct1Dj_vbso34YrR6DIOhvmuUJcwfqMnzRS9Ju911-TJHDi7NqmLaEAg6_4Zl7fMbBqNC1j2qzKW_YGuy82yxJAPSs__zS7kYRqsfwA18DmV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/>
          <a:stretch/>
        </p:blipFill>
        <p:spPr bwMode="auto">
          <a:xfrm>
            <a:off x="2039657" y="1766048"/>
            <a:ext cx="7478248" cy="40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2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917" y="394448"/>
            <a:ext cx="9791765" cy="887506"/>
          </a:xfrm>
        </p:spPr>
        <p:txBody>
          <a:bodyPr>
            <a:normAutofit/>
          </a:bodyPr>
          <a:lstStyle/>
          <a:p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pojedinih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 (node)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129554"/>
            <a:ext cx="10394707" cy="779928"/>
          </a:xfrm>
        </p:spPr>
        <p:txBody>
          <a:bodyPr/>
          <a:lstStyle/>
          <a:p>
            <a:r>
              <a:rPr lang="sr-Latn-RS" dirty="0" smtClean="0"/>
              <a:t>Čvor i Funkcija za prikazivanje trenutne vlažnosti</a:t>
            </a:r>
            <a:endParaRPr lang="en-US" dirty="0"/>
          </a:p>
        </p:txBody>
      </p:sp>
      <p:pic>
        <p:nvPicPr>
          <p:cNvPr id="4100" name="Picture 4" descr="https://lh5.googleusercontent.com/XQmIbpnNI3u6T_vvrOLFwcMJak42hX_nVeF4mZkGoNmAwNetiKQW1i_rQI1I-YLJnF6i_VlglBLISDopWgVlvBtJJ7Ws6n6LX9a0atm2Hf6c69TAkb3fEAkjvCKL9R1geJm-2gM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/>
          <a:stretch/>
        </p:blipFill>
        <p:spPr bwMode="auto">
          <a:xfrm>
            <a:off x="1941045" y="1632183"/>
            <a:ext cx="7679272" cy="40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082988" y="2617694"/>
            <a:ext cx="708212" cy="24204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7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3" y="403412"/>
            <a:ext cx="10141389" cy="94129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506071"/>
            <a:ext cx="10394707" cy="806823"/>
          </a:xfrm>
        </p:spPr>
        <p:txBody>
          <a:bodyPr/>
          <a:lstStyle/>
          <a:p>
            <a:r>
              <a:rPr lang="sr-Latn-RS" dirty="0" smtClean="0"/>
              <a:t>Gauge („pokazivač“) trenutne vlažnosti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https://lh6.googleusercontent.com/SEmzeUuBzM-bKLzkiw5UWBh1VMbsFg5z6mO8VR9crRHJZORp0J43WpOqKX1PAK9k-zA7mS_E6t_zKPr-4r1_AvJ7H5ogZm7U_w_8lDzVprsEUuu6MZWayjf6aLI3y4-VJXZuRI9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"/>
          <a:stretch/>
        </p:blipFill>
        <p:spPr bwMode="auto">
          <a:xfrm>
            <a:off x="2245845" y="1756426"/>
            <a:ext cx="7491167" cy="40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ket 3"/>
          <p:cNvSpPr/>
          <p:nvPr/>
        </p:nvSpPr>
        <p:spPr>
          <a:xfrm>
            <a:off x="6275294" y="2698376"/>
            <a:ext cx="233082" cy="286871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130" y="327212"/>
            <a:ext cx="10396882" cy="82923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156447"/>
            <a:ext cx="10394707" cy="564777"/>
          </a:xfrm>
        </p:spPr>
        <p:txBody>
          <a:bodyPr/>
          <a:lstStyle/>
          <a:p>
            <a:r>
              <a:rPr lang="sr-Latn-RS" dirty="0" smtClean="0"/>
              <a:t>Čvor i funkcija za detektovanje previsoke temperature</a:t>
            </a:r>
            <a:endParaRPr lang="en-US" dirty="0"/>
          </a:p>
        </p:txBody>
      </p:sp>
      <p:pic>
        <p:nvPicPr>
          <p:cNvPr id="6146" name="Picture 2" descr="https://lh5.googleusercontent.com/ecne4rHoDtrmibdCoF-9PSbdgS12Xk7l2MamYYmu74huKjzccCMot__1NhODDxg8QWnumRdpppACuW1qhLjf3pSlXw7g9dNt2m51yaKclSs99Sp8C48STEENTjaxLpDPr4afDsm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3"/>
          <a:stretch/>
        </p:blipFill>
        <p:spPr bwMode="auto">
          <a:xfrm>
            <a:off x="1554395" y="1721224"/>
            <a:ext cx="7517579" cy="3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ket 3"/>
          <p:cNvSpPr/>
          <p:nvPr/>
        </p:nvSpPr>
        <p:spPr>
          <a:xfrm>
            <a:off x="5262282" y="3137647"/>
            <a:ext cx="519953" cy="233082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04800"/>
            <a:ext cx="10396882" cy="9950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99883"/>
            <a:ext cx="10394707" cy="627529"/>
          </a:xfrm>
        </p:spPr>
        <p:txBody>
          <a:bodyPr/>
          <a:lstStyle/>
          <a:p>
            <a:r>
              <a:rPr lang="sr-Latn-RS" dirty="0" smtClean="0"/>
              <a:t>Tekst čvor za prikaz upozorenja za previsoku temperaturu</a:t>
            </a:r>
            <a:endParaRPr lang="en-US" dirty="0"/>
          </a:p>
        </p:txBody>
      </p:sp>
      <p:pic>
        <p:nvPicPr>
          <p:cNvPr id="7170" name="Picture 2" descr="https://lh4.googleusercontent.com/4z6l9LjU-FCtfW2QyC5Dc3mVpKdmaDBLWsAGbHs6q0kIGsNHOsuzoPKFY0UY7yLEp7TN9XLJYKgYDM_RbDl2GFqJFnPVsuJD3S7dNmrveA3zbNLFrLGJGg8bmqKPbm3xW3q4liv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 bwMode="auto">
          <a:xfrm>
            <a:off x="1613646" y="1693511"/>
            <a:ext cx="7647865" cy="40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6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011" y="340661"/>
            <a:ext cx="10069671" cy="67235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013013"/>
            <a:ext cx="10394707" cy="788894"/>
          </a:xfrm>
        </p:spPr>
        <p:txBody>
          <a:bodyPr/>
          <a:lstStyle/>
          <a:p>
            <a:r>
              <a:rPr lang="sr-Latn-RS" dirty="0" smtClean="0"/>
              <a:t>Čvor Triger za obaveštenja za visoku temperaturu</a:t>
            </a:r>
            <a:endParaRPr lang="en-US" dirty="0"/>
          </a:p>
        </p:txBody>
      </p:sp>
      <p:pic>
        <p:nvPicPr>
          <p:cNvPr id="8194" name="Picture 2" descr="https://lh5.googleusercontent.com/vjTsb2XiWrUKGFNmt2po19WPjqiYNR080cPqB1FWK1s-l_Cyn7qUud_Kuj3FuAU9X5OkL7T7gSuFvLfM4dRwhTxhGuL6EoG3WRvz0eS9tOBkEBTdao44vFK2a-QHy06HUY6LeWj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"/>
          <a:stretch/>
        </p:blipFill>
        <p:spPr bwMode="auto">
          <a:xfrm>
            <a:off x="2028502" y="1604681"/>
            <a:ext cx="7373084" cy="40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907666" y="3130952"/>
            <a:ext cx="671331" cy="19098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5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623" y="412376"/>
            <a:ext cx="9971059" cy="94129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4258" y="1353671"/>
            <a:ext cx="10394707" cy="681317"/>
          </a:xfrm>
        </p:spPr>
        <p:txBody>
          <a:bodyPr/>
          <a:lstStyle/>
          <a:p>
            <a:r>
              <a:rPr lang="sr-Latn-RS" dirty="0" smtClean="0"/>
              <a:t>Čvor i funkcija za slanje obaveštenja o previsokoj temperaturi mejlom </a:t>
            </a:r>
            <a:endParaRPr lang="en-US" dirty="0"/>
          </a:p>
        </p:txBody>
      </p:sp>
      <p:pic>
        <p:nvPicPr>
          <p:cNvPr id="9218" name="Picture 2" descr="https://lh5.googleusercontent.com/dcnaUoBDpCq3LOhpHSfh6eTfjC77iYVZDMDTJGNIbtRI3_rUYheWbeJdjXJRqClkM57Qv9R2yKBLkd8nMD_S6AYez3oRjSNTkM2dMrQfIi7Vg_WfF-dohCZ-_rSBGuWwjZZW-DU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/>
          <a:stretch/>
        </p:blipFill>
        <p:spPr bwMode="auto">
          <a:xfrm>
            <a:off x="1839770" y="1846729"/>
            <a:ext cx="7169759" cy="38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ket 3"/>
          <p:cNvSpPr/>
          <p:nvPr/>
        </p:nvSpPr>
        <p:spPr>
          <a:xfrm>
            <a:off x="5369859" y="3272118"/>
            <a:ext cx="555812" cy="233082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mini </a:t>
            </a:r>
            <a:r>
              <a:rPr lang="en-US" dirty="0" err="1"/>
              <a:t>računar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676400"/>
            <a:ext cx="10394707" cy="113428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Raspberry Pi je </a:t>
            </a:r>
            <a:r>
              <a:rPr lang="en-US" dirty="0" err="1"/>
              <a:t>mali</a:t>
            </a:r>
            <a:r>
              <a:rPr lang="en-US" dirty="0"/>
              <a:t>, mini </a:t>
            </a:r>
            <a:r>
              <a:rPr lang="en-US" dirty="0" err="1"/>
              <a:t>računar</a:t>
            </a:r>
            <a:r>
              <a:rPr lang="en-US" dirty="0"/>
              <a:t> (</a:t>
            </a:r>
            <a:r>
              <a:rPr lang="en-US" dirty="0" err="1"/>
              <a:t>veličine</a:t>
            </a:r>
            <a:r>
              <a:rPr lang="en-US" dirty="0"/>
              <a:t> </a:t>
            </a:r>
            <a:r>
              <a:rPr lang="en-US" dirty="0" err="1"/>
              <a:t>kreditne</a:t>
            </a:r>
            <a:r>
              <a:rPr lang="en-US" dirty="0"/>
              <a:t> </a:t>
            </a:r>
            <a:r>
              <a:rPr lang="en-US" dirty="0" err="1"/>
              <a:t>kartice</a:t>
            </a:r>
            <a:r>
              <a:rPr lang="en-US" dirty="0"/>
              <a:t>) </a:t>
            </a:r>
            <a:r>
              <a:rPr lang="en-US" dirty="0" err="1"/>
              <a:t>razvijen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Raspberry Pi </a:t>
            </a:r>
            <a:r>
              <a:rPr lang="en-US" dirty="0" err="1"/>
              <a:t>Fondacije</a:t>
            </a:r>
            <a:r>
              <a:rPr lang="en-US" dirty="0"/>
              <a:t>, s </a:t>
            </a:r>
            <a:r>
              <a:rPr lang="en-US" dirty="0" err="1"/>
              <a:t>namerom</a:t>
            </a:r>
            <a:r>
              <a:rPr lang="en-US" dirty="0"/>
              <a:t> da </a:t>
            </a:r>
            <a:r>
              <a:rPr lang="en-US" dirty="0" err="1"/>
              <a:t>učenicima</a:t>
            </a:r>
            <a:r>
              <a:rPr lang="en-US" dirty="0"/>
              <a:t> i </a:t>
            </a:r>
            <a:r>
              <a:rPr lang="en-US" dirty="0" err="1"/>
              <a:t>studentima</a:t>
            </a:r>
            <a:r>
              <a:rPr lang="en-US" dirty="0"/>
              <a:t> </a:t>
            </a:r>
            <a:r>
              <a:rPr lang="en-US" dirty="0" err="1"/>
              <a:t>ponudi</a:t>
            </a:r>
            <a:r>
              <a:rPr lang="en-US" dirty="0"/>
              <a:t> </a:t>
            </a:r>
            <a:r>
              <a:rPr lang="en-US" dirty="0" err="1"/>
              <a:t>jeftine</a:t>
            </a:r>
            <a:r>
              <a:rPr lang="en-US" dirty="0"/>
              <a:t> </a:t>
            </a:r>
            <a:r>
              <a:rPr lang="en-US" dirty="0" err="1"/>
              <a:t>računare</a:t>
            </a:r>
            <a:r>
              <a:rPr lang="en-US" dirty="0"/>
              <a:t> i </a:t>
            </a:r>
            <a:r>
              <a:rPr lang="en-US" dirty="0" err="1"/>
              <a:t>besplatan</a:t>
            </a:r>
            <a:r>
              <a:rPr lang="en-US" dirty="0"/>
              <a:t> </a:t>
            </a:r>
            <a:r>
              <a:rPr lang="en-US" dirty="0" err="1"/>
              <a:t>softver</a:t>
            </a:r>
            <a:r>
              <a:rPr lang="en-US" dirty="0"/>
              <a:t>.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cilj</a:t>
            </a:r>
            <a:r>
              <a:rPr lang="en-US" dirty="0"/>
              <a:t> je </a:t>
            </a:r>
            <a:r>
              <a:rPr lang="en-US" dirty="0" err="1"/>
              <a:t>podsticanje</a:t>
            </a:r>
            <a:r>
              <a:rPr lang="en-US" dirty="0"/>
              <a:t> </a:t>
            </a:r>
            <a:r>
              <a:rPr lang="en-US" dirty="0" err="1"/>
              <a:t>obrazovanja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kompjuterskih</a:t>
            </a:r>
            <a:r>
              <a:rPr lang="en-US" dirty="0"/>
              <a:t> </a:t>
            </a:r>
            <a:r>
              <a:rPr lang="en-US" dirty="0" err="1" smtClean="0"/>
              <a:t>nauka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88" y="2707553"/>
            <a:ext cx="5011270" cy="28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61408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99884"/>
            <a:ext cx="10394707" cy="502022"/>
          </a:xfrm>
        </p:spPr>
        <p:txBody>
          <a:bodyPr/>
          <a:lstStyle/>
          <a:p>
            <a:r>
              <a:rPr lang="sr-Latn-RS" dirty="0" smtClean="0"/>
              <a:t>Podešavanje email čvora </a:t>
            </a:r>
            <a:endParaRPr lang="en-US" dirty="0"/>
          </a:p>
        </p:txBody>
      </p:sp>
      <p:pic>
        <p:nvPicPr>
          <p:cNvPr id="10242" name="Picture 2" descr="https://lh6.googleusercontent.com/77keEc6vDUQq4UyshouYZrJccyoDqpzWFbFuVLAgbw92EaXWCGUE6WwRXSpJFbHeqJ0fHHiQhw6a4MEJkNLmUpmZ6CHTX3vpPbnLsu7clsifXzUlKlddWJLQUkpurRL_Dh_RV05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4"/>
          <a:stretch/>
        </p:blipFill>
        <p:spPr bwMode="auto">
          <a:xfrm>
            <a:off x="2316769" y="1694330"/>
            <a:ext cx="7792839" cy="413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42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611" y="685801"/>
            <a:ext cx="10222071" cy="78441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550895"/>
            <a:ext cx="10394707" cy="609600"/>
          </a:xfrm>
        </p:spPr>
        <p:txBody>
          <a:bodyPr/>
          <a:lstStyle/>
          <a:p>
            <a:r>
              <a:rPr lang="sr-Latn-RS" dirty="0" smtClean="0"/>
              <a:t>Čvor i funkcija upozorenja za prenisku temperaturu</a:t>
            </a:r>
            <a:endParaRPr lang="en-US" dirty="0"/>
          </a:p>
        </p:txBody>
      </p:sp>
      <p:pic>
        <p:nvPicPr>
          <p:cNvPr id="11266" name="Picture 2" descr="https://lh5.googleusercontent.com/LpCe0WtcEXd0G1YBYGP9FnK9vV1_-sEvczY1cY4_ZOIy2QHYPSKKSFzsNE2HLLPcqEVaG01UYjOXrHaZ9Ldj946rm5kfjhtU9N3LxUZVkX3m09kdQQE4J8UAZ9ogfcf0hsZoWv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"/>
          <a:stretch/>
        </p:blipFill>
        <p:spPr bwMode="auto">
          <a:xfrm>
            <a:off x="2613398" y="2027909"/>
            <a:ext cx="7041589" cy="373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1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975" y="242047"/>
            <a:ext cx="10060707" cy="107576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425389"/>
            <a:ext cx="10394707" cy="609600"/>
          </a:xfrm>
        </p:spPr>
        <p:txBody>
          <a:bodyPr/>
          <a:lstStyle/>
          <a:p>
            <a:r>
              <a:rPr lang="sr-Latn-RS" dirty="0" smtClean="0"/>
              <a:t>Čvor i funkcija upozorenja za nisku temperaturu</a:t>
            </a:r>
            <a:endParaRPr lang="en-US" dirty="0"/>
          </a:p>
        </p:txBody>
      </p:sp>
      <p:pic>
        <p:nvPicPr>
          <p:cNvPr id="12290" name="Picture 2" descr="https://lh3.googleusercontent.com/Pnb0lPwJJCgIK_Ej_d2-5WZO-79ojuhDoXTHsB0ik4i-8JAFO-2AbAya0l7DZYXqx7zZpQe1k9kb7F5jn7Fl5vVVIDGKsC7TabJv3ygFikMj8vcOZvELKYhYtOmyOBuoU7bAmm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/>
          <a:stretch/>
        </p:blipFill>
        <p:spPr bwMode="auto">
          <a:xfrm>
            <a:off x="2028808" y="1873624"/>
            <a:ext cx="7298007" cy="38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67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7" y="367553"/>
            <a:ext cx="10114495" cy="95922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326777"/>
            <a:ext cx="10394707" cy="430305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Funkcija upozorenja visoka vlažnost</a:t>
            </a:r>
            <a:endParaRPr lang="en-US" dirty="0"/>
          </a:p>
        </p:txBody>
      </p:sp>
      <p:pic>
        <p:nvPicPr>
          <p:cNvPr id="13314" name="Picture 2" descr="https://lh5.googleusercontent.com/Oy4QkFmietU9IKhNIzthAVsrTSLEQ5DF4d-dUDFGEI0QpggfLpgC1MeWOINMHI-mhKKjk8UE-bGwVy82pwHWO9YgcfnRaI-5uTNpIrKdf8_QajwyBTbuDkiaU-Uys_drO2ZVOUV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"/>
          <a:stretch/>
        </p:blipFill>
        <p:spPr bwMode="auto">
          <a:xfrm>
            <a:off x="1666627" y="1696838"/>
            <a:ext cx="7692526" cy="40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25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59976"/>
            <a:ext cx="10396882" cy="87854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28165"/>
            <a:ext cx="10394707" cy="475129"/>
          </a:xfrm>
        </p:spPr>
        <p:txBody>
          <a:bodyPr/>
          <a:lstStyle/>
          <a:p>
            <a:r>
              <a:rPr lang="sr-Latn-RS" dirty="0" smtClean="0"/>
              <a:t>Funkcija mejla upozorenja za visoku vlažnost</a:t>
            </a:r>
            <a:endParaRPr lang="en-US" dirty="0"/>
          </a:p>
        </p:txBody>
      </p:sp>
      <p:pic>
        <p:nvPicPr>
          <p:cNvPr id="14338" name="Picture 2" descr="https://lh6.googleusercontent.com/nmOSQh-jJBYM_WedyRi3E6AfUZZWD5rW6wBoYc4LXmmhw-jpikBuBC5NJsXYUWdftLVms-b4sH5O5RoFwzZQcWJarN6wPZKwtGEhlj0MxEg3UhjkxwjWzCKOzQ3wYDGrcQ3YOMa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/>
          <a:stretch/>
        </p:blipFill>
        <p:spPr bwMode="auto">
          <a:xfrm>
            <a:off x="1914542" y="1604682"/>
            <a:ext cx="7633305" cy="40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80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685801"/>
            <a:ext cx="10042777" cy="48857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64025"/>
            <a:ext cx="10394707" cy="439270"/>
          </a:xfrm>
        </p:spPr>
        <p:txBody>
          <a:bodyPr>
            <a:normAutofit lnSpcReduction="10000"/>
          </a:bodyPr>
          <a:lstStyle/>
          <a:p>
            <a:r>
              <a:rPr lang="sr-Latn-RS" dirty="0" smtClean="0"/>
              <a:t>Funkcija upozorenja za nisku vlažnost</a:t>
            </a:r>
            <a:endParaRPr lang="en-US" dirty="0"/>
          </a:p>
        </p:txBody>
      </p:sp>
      <p:pic>
        <p:nvPicPr>
          <p:cNvPr id="15362" name="Picture 2" descr="https://lh6.googleusercontent.com/MR6c1zbmQy7ueRNbwjcjwKYwgLOWcIsQwvSOBJmT6UhTUsKYlQ28COy8r0fWFXqBC4ElQRMF8UHSrGFj_-LiCjtAgXwrcAZUvSukgNqFSI8xuN9QftQhk76nMahjWuizmYbB3eSZ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"/>
          <a:stretch/>
        </p:blipFill>
        <p:spPr bwMode="auto">
          <a:xfrm>
            <a:off x="1681239" y="1578496"/>
            <a:ext cx="7606196" cy="40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78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62304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380566"/>
            <a:ext cx="10394707" cy="573740"/>
          </a:xfrm>
        </p:spPr>
        <p:txBody>
          <a:bodyPr/>
          <a:lstStyle/>
          <a:p>
            <a:r>
              <a:rPr lang="sr-Latn-RS" dirty="0" smtClean="0"/>
              <a:t>Funkcija za obaveštavanje mejlom u slučaju preniske vlažnosti</a:t>
            </a:r>
            <a:endParaRPr lang="en-US" dirty="0"/>
          </a:p>
        </p:txBody>
      </p:sp>
      <p:pic>
        <p:nvPicPr>
          <p:cNvPr id="16386" name="Picture 2" descr="https://lh3.googleusercontent.com/yygu3c8oapFANcfijOwlqpvwUcrjBaSYVCSHyOX5NXqJdWrpUBlVsXUCAfLjQHMq-KLVKZBtRdQI3kbgHTNuxTgQ2uCuIJeCuzPHr2BNWaP5sI7GuH_lD7Fr10Q27qy5uXI5Vcp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9" b="1"/>
          <a:stretch/>
        </p:blipFill>
        <p:spPr bwMode="auto">
          <a:xfrm>
            <a:off x="2465294" y="1909482"/>
            <a:ext cx="6971481" cy="39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280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447" y="394447"/>
            <a:ext cx="9926236" cy="75303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147484"/>
            <a:ext cx="10394707" cy="609598"/>
          </a:xfrm>
        </p:spPr>
        <p:txBody>
          <a:bodyPr/>
          <a:lstStyle/>
          <a:p>
            <a:r>
              <a:rPr lang="sr-Latn-RS" dirty="0" smtClean="0"/>
              <a:t>č</a:t>
            </a:r>
            <a:r>
              <a:rPr lang="en-US" dirty="0" err="1" smtClean="0"/>
              <a:t>vor</a:t>
            </a:r>
            <a:r>
              <a:rPr lang="en-US" dirty="0" smtClean="0"/>
              <a:t> I </a:t>
            </a:r>
            <a:r>
              <a:rPr lang="en-US" dirty="0" err="1" smtClean="0"/>
              <a:t>funkcija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sr-Latn-RS" dirty="0" smtClean="0"/>
              <a:t>generisanje csv zapisa</a:t>
            </a:r>
            <a:endParaRPr lang="en-US" dirty="0"/>
          </a:p>
        </p:txBody>
      </p:sp>
      <p:pic>
        <p:nvPicPr>
          <p:cNvPr id="1026" name="Picture 2" descr="https://lh3.googleusercontent.com/rpcytpVri6HCUGBuGFHEJTzlgeEYK_q_zZW2aDaFvrqfLdbf4P9RlQdx2mpyC7Kr7hSLiltQJmYmF8OzF4ohKFqT3ridueqgOLbeHASKuFvfwYiE2sd-ecgNif0sNSViycCAYo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b="-1"/>
          <a:stretch/>
        </p:blipFill>
        <p:spPr bwMode="auto">
          <a:xfrm>
            <a:off x="2259106" y="1559858"/>
            <a:ext cx="8183677" cy="435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827059" y="5136776"/>
            <a:ext cx="932329" cy="36755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4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623" y="484094"/>
            <a:ext cx="9971059" cy="6633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19200"/>
            <a:ext cx="10394707" cy="672353"/>
          </a:xfrm>
        </p:spPr>
        <p:txBody>
          <a:bodyPr>
            <a:normAutofit/>
          </a:bodyPr>
          <a:lstStyle/>
          <a:p>
            <a:r>
              <a:rPr lang="sr-Latn-RS" dirty="0" smtClean="0"/>
              <a:t>Čvor za generisanje csv zapisa</a:t>
            </a:r>
            <a:endParaRPr lang="en-US" dirty="0"/>
          </a:p>
        </p:txBody>
      </p:sp>
      <p:pic>
        <p:nvPicPr>
          <p:cNvPr id="2050" name="Picture 2" descr="https://lh5.googleusercontent.com/vgGX7ZCyLFkNuin54ZNnEWjstTo7h9Hht1JFG7QjB6Ib4d5Dpm71P7D953eBO9ImIx0QVVTJh3BD6_MX53Ox-rARL96_a2jvEkJppyie_41Th2SQGnMkZFigyuPfn98iHZuSEwy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6"/>
          <a:stretch/>
        </p:blipFill>
        <p:spPr bwMode="auto">
          <a:xfrm>
            <a:off x="2738904" y="1730188"/>
            <a:ext cx="7517380" cy="400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5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394447"/>
            <a:ext cx="10042777" cy="79786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192307"/>
            <a:ext cx="10394707" cy="770964"/>
          </a:xfrm>
        </p:spPr>
        <p:txBody>
          <a:bodyPr/>
          <a:lstStyle/>
          <a:p>
            <a:r>
              <a:rPr lang="sr-Latn-RS" dirty="0" smtClean="0"/>
              <a:t>File node za upisivanje csv zapisa u fajl „Plastenik.csv“</a:t>
            </a:r>
            <a:endParaRPr lang="en-US" dirty="0"/>
          </a:p>
        </p:txBody>
      </p:sp>
      <p:pic>
        <p:nvPicPr>
          <p:cNvPr id="3074" name="Picture 2" descr="https://lh4.googleusercontent.com/gUt8RdLjVwoTDTVeVneWO3EXVgWV0JbuL2dfNOhN8ZkiuXBeMDC5mo-2sdqTrC5BbzpOrN8CX7Ucvf3KSHCg98cBWHsMNDepLth_qN51S6X4GU7oP4Ps94E31GMHwVnCtDGlKp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50" y="1721223"/>
            <a:ext cx="7501131" cy="42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9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30" y="165847"/>
            <a:ext cx="10396882" cy="1151965"/>
          </a:xfrm>
        </p:spPr>
        <p:txBody>
          <a:bodyPr/>
          <a:lstStyle/>
          <a:p>
            <a:r>
              <a:rPr lang="en-US" dirty="0" err="1" smtClean="0"/>
              <a:t>Hardver</a:t>
            </a:r>
            <a:r>
              <a:rPr lang="en-US" dirty="0" smtClean="0"/>
              <a:t> (raspberry pi 3b+)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317812"/>
            <a:ext cx="10394707" cy="42223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Socket: Broadcom BCM2837B0 quad-core A53 (ARMv8) 64-bit @ 1.4GHz</a:t>
            </a:r>
          </a:p>
          <a:p>
            <a:r>
              <a:rPr lang="en-US" dirty="0"/>
              <a:t>GPU: Broadcom </a:t>
            </a:r>
            <a:r>
              <a:rPr lang="en-US" dirty="0" err="1"/>
              <a:t>Videocore</a:t>
            </a:r>
            <a:r>
              <a:rPr lang="en-US" dirty="0"/>
              <a:t>-IV</a:t>
            </a:r>
          </a:p>
          <a:p>
            <a:r>
              <a:rPr lang="en-US" dirty="0"/>
              <a:t>RAM: 1GB LPDDR2 SDRAM</a:t>
            </a:r>
          </a:p>
          <a:p>
            <a:r>
              <a:rPr lang="en-US" dirty="0"/>
              <a:t>Networking: Gigabit Ethernet (via USB channel), 2.4GHz and 5GHz 802.11b/g/n/ac Wi-Fi</a:t>
            </a:r>
          </a:p>
          <a:p>
            <a:r>
              <a:rPr lang="en-US" dirty="0"/>
              <a:t>Bluetooth: Bluetooth 4.2, Bluetooth Low Energy (BLE)</a:t>
            </a:r>
          </a:p>
          <a:p>
            <a:r>
              <a:rPr lang="en-US" dirty="0"/>
              <a:t>Storage: Micro-SD</a:t>
            </a:r>
          </a:p>
          <a:p>
            <a:r>
              <a:rPr lang="en-US" dirty="0"/>
              <a:t>GPIO: 40-pin GPIO header, populated</a:t>
            </a:r>
          </a:p>
          <a:p>
            <a:r>
              <a:rPr lang="en-US" dirty="0"/>
              <a:t>Ports: HDMI, 3.5mm analogue audio-video jack, 4x USB 2.0, Ethernet, Camera Serial Interface (CSI), Display Serial Interface (DSI)</a:t>
            </a:r>
          </a:p>
          <a:p>
            <a:r>
              <a:rPr lang="en-US" dirty="0"/>
              <a:t>Dimensions: 82mm x 56mm x 19.5mm, 50g U </a:t>
            </a:r>
            <a:r>
              <a:rPr lang="en-US" dirty="0" err="1"/>
              <a:t>poređenju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prethodnim</a:t>
            </a:r>
            <a:r>
              <a:rPr lang="en-US" dirty="0"/>
              <a:t> </a:t>
            </a:r>
            <a:r>
              <a:rPr lang="en-US" dirty="0" err="1"/>
              <a:t>verzijama</a:t>
            </a:r>
            <a:r>
              <a:rPr lang="en-US" dirty="0"/>
              <a:t> Raspberry Pi 3B+ </a:t>
            </a:r>
            <a:r>
              <a:rPr lang="en-US" dirty="0" err="1"/>
              <a:t>verzija</a:t>
            </a:r>
            <a:r>
              <a:rPr lang="en-US" dirty="0"/>
              <a:t> </a:t>
            </a:r>
            <a:r>
              <a:rPr lang="en-US" dirty="0" err="1"/>
              <a:t>poseduje</a:t>
            </a:r>
            <a:r>
              <a:rPr lang="en-US" dirty="0"/>
              <a:t>:</a:t>
            </a:r>
          </a:p>
          <a:p>
            <a:r>
              <a:rPr lang="en-US" dirty="0" err="1"/>
              <a:t>Brži</a:t>
            </a:r>
            <a:r>
              <a:rPr lang="en-US" dirty="0"/>
              <a:t> </a:t>
            </a:r>
            <a:r>
              <a:rPr lang="en-US" dirty="0" err="1"/>
              <a:t>quadcore</a:t>
            </a:r>
            <a:r>
              <a:rPr lang="en-US" dirty="0"/>
              <a:t> 1.4GHz CPU</a:t>
            </a:r>
            <a:r>
              <a:rPr lang="en-US" dirty="0" smtClean="0"/>
              <a:t>,</a:t>
            </a:r>
          </a:p>
          <a:p>
            <a:r>
              <a:rPr lang="en-US" dirty="0"/>
              <a:t>Faster Ethernet (Gigabit via USB); </a:t>
            </a:r>
            <a:r>
              <a:rPr lang="en-US" dirty="0" err="1"/>
              <a:t>novi</a:t>
            </a:r>
            <a:r>
              <a:rPr lang="en-US" dirty="0"/>
              <a:t> USB Ethernet </a:t>
            </a:r>
            <a:r>
              <a:rPr lang="en-US" dirty="0" err="1"/>
              <a:t>kontroler</a:t>
            </a:r>
            <a:r>
              <a:rPr lang="en-US" dirty="0"/>
              <a:t> </a:t>
            </a:r>
            <a:r>
              <a:rPr lang="en-US" dirty="0" err="1"/>
              <a:t>nudi</a:t>
            </a:r>
            <a:r>
              <a:rPr lang="en-US" dirty="0"/>
              <a:t> </a:t>
            </a:r>
            <a:r>
              <a:rPr lang="en-US" dirty="0" err="1"/>
              <a:t>gigabitnu</a:t>
            </a:r>
            <a:r>
              <a:rPr lang="en-US" dirty="0"/>
              <a:t> </a:t>
            </a:r>
            <a:r>
              <a:rPr lang="en-US" dirty="0" err="1"/>
              <a:t>konekciju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</a:t>
            </a:r>
            <a:r>
              <a:rPr lang="en-US" dirty="0" err="1"/>
              <a:t>maksimalnim</a:t>
            </a:r>
            <a:r>
              <a:rPr lang="en-US" dirty="0"/>
              <a:t> </a:t>
            </a:r>
            <a:r>
              <a:rPr lang="en-US" dirty="0" err="1"/>
              <a:t>protokom</a:t>
            </a:r>
            <a:r>
              <a:rPr lang="en-US" dirty="0"/>
              <a:t> od 300Mb/s,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USB </a:t>
            </a:r>
            <a:r>
              <a:rPr lang="en-US" dirty="0" err="1"/>
              <a:t>kanal</a:t>
            </a:r>
            <a:r>
              <a:rPr lang="en-US" dirty="0" smtClean="0"/>
              <a:t>.</a:t>
            </a:r>
          </a:p>
          <a:p>
            <a:r>
              <a:rPr lang="en-US" dirty="0"/>
              <a:t>Dual-band 2.4GHz and 5GHz wireless </a:t>
            </a:r>
            <a:r>
              <a:rPr lang="en-US" dirty="0" smtClean="0"/>
              <a:t>LAN</a:t>
            </a:r>
          </a:p>
          <a:p>
            <a:r>
              <a:rPr lang="en-US" dirty="0" err="1"/>
              <a:t>pametno</a:t>
            </a:r>
            <a:r>
              <a:rPr lang="en-US" dirty="0"/>
              <a:t> </a:t>
            </a:r>
            <a:r>
              <a:rPr lang="en-US" dirty="0" err="1"/>
              <a:t>integrisano</a:t>
            </a:r>
            <a:r>
              <a:rPr lang="en-US" dirty="0"/>
              <a:t> </a:t>
            </a:r>
            <a:r>
              <a:rPr lang="en-US" dirty="0" err="1"/>
              <a:t>kolo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napajanjem</a:t>
            </a:r>
            <a:r>
              <a:rPr lang="en-US" dirty="0"/>
              <a:t> (PMIC) </a:t>
            </a:r>
            <a:r>
              <a:rPr lang="en-US" dirty="0" err="1"/>
              <a:t>zamenjuje</a:t>
            </a:r>
            <a:r>
              <a:rPr lang="en-US" dirty="0"/>
              <a:t> </a:t>
            </a:r>
            <a:r>
              <a:rPr lang="en-US" dirty="0" err="1"/>
              <a:t>diskretne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 i </a:t>
            </a:r>
            <a:r>
              <a:rPr lang="en-US" dirty="0" err="1"/>
              <a:t>osigurava</a:t>
            </a:r>
            <a:r>
              <a:rPr lang="en-US" dirty="0"/>
              <a:t> </a:t>
            </a:r>
            <a:r>
              <a:rPr lang="en-US" dirty="0" err="1"/>
              <a:t>stabilno</a:t>
            </a:r>
            <a:r>
              <a:rPr lang="en-US" dirty="0"/>
              <a:t> </a:t>
            </a:r>
            <a:r>
              <a:rPr lang="en-US" dirty="0" err="1"/>
              <a:t>napajanje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74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358589"/>
            <a:ext cx="10015883" cy="932330"/>
          </a:xfrm>
        </p:spPr>
        <p:txBody>
          <a:bodyPr/>
          <a:lstStyle/>
          <a:p>
            <a:r>
              <a:rPr lang="sr-Latn-RS" dirty="0" smtClean="0"/>
              <a:t>Zapisi u plastenik.csv fajlu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6332" r="30826" b="4896"/>
          <a:stretch/>
        </p:blipFill>
        <p:spPr>
          <a:xfrm>
            <a:off x="2474260" y="1290919"/>
            <a:ext cx="5728447" cy="48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0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Dashboard (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komandna</a:t>
            </a:r>
            <a:r>
              <a:rPr lang="en-US" dirty="0" smtClean="0"/>
              <a:t> </a:t>
            </a:r>
            <a:r>
              <a:rPr lang="en-US" dirty="0" err="1" smtClean="0"/>
              <a:t>tabla</a:t>
            </a:r>
            <a:r>
              <a:rPr lang="en-US" dirty="0" smtClean="0"/>
              <a:t>) sad</a:t>
            </a:r>
            <a:r>
              <a:rPr lang="sr-Latn-RS" dirty="0" smtClean="0"/>
              <a:t>rži  komponente koje prikazuju zadate parametre koje pratimo , i to njihove trenutne vrednosti ili grafikone. Takođe, može sadržati i komponente za zadavanje komandi (npr. button ili switch)</a:t>
            </a:r>
          </a:p>
          <a:p>
            <a:r>
              <a:rPr lang="sr-Latn-RS" dirty="0" smtClean="0"/>
              <a:t>Dashboard u pretraživaču otvaramo unošenjem iste ip adrese kao i za node red platformu uz dodatak „/ui“, npr: </a:t>
            </a:r>
            <a:r>
              <a:rPr lang="sr-Latn-RS" dirty="0" smtClean="0">
                <a:hlinkClick r:id="rId2"/>
              </a:rPr>
              <a:t>http://192.168.1.4:1880/ui</a:t>
            </a:r>
            <a:endParaRPr lang="sr-Latn-RS" dirty="0" smtClean="0"/>
          </a:p>
          <a:p>
            <a:r>
              <a:rPr lang="sr-Latn-RS" dirty="0" smtClean="0"/>
              <a:t>Primer dashboard-a možemo videti na sledećem slajdu: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2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6216" t="4218" r="6662" b="5584"/>
          <a:stretch/>
        </p:blipFill>
        <p:spPr>
          <a:xfrm>
            <a:off x="2447364" y="1550895"/>
            <a:ext cx="7404389" cy="4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Obaveštenja emailom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69" y="1863912"/>
            <a:ext cx="2085975" cy="3708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40" y="1837763"/>
            <a:ext cx="2115391" cy="3760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27" y="1863911"/>
            <a:ext cx="2085975" cy="37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99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965" y="685800"/>
            <a:ext cx="9549718" cy="1151965"/>
          </a:xfrm>
        </p:spPr>
        <p:txBody>
          <a:bodyPr/>
          <a:lstStyle/>
          <a:p>
            <a:r>
              <a:rPr lang="sr-Latn-RS" dirty="0" smtClean="0"/>
              <a:t>Korisni  linkovi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0" y="2063396"/>
            <a:ext cx="11456894" cy="3311189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github.com/sagittarius-b2/raspberry-pi-</a:t>
            </a:r>
            <a:r>
              <a:rPr lang="sr-Latn-RS" sz="1800" dirty="0" smtClean="0">
                <a:hlinkClick r:id="rId2"/>
              </a:rPr>
              <a:t>p</a:t>
            </a:r>
            <a:r>
              <a:rPr lang="en-US" sz="1800" dirty="0" smtClean="0">
                <a:hlinkClick r:id="rId2"/>
              </a:rPr>
              <a:t>rojects/blob/master/RaspberryPi/RaspberryPi.md</a:t>
            </a:r>
            <a:endParaRPr lang="sr-Latn-RS" sz="1800" dirty="0" smtClean="0"/>
          </a:p>
          <a:p>
            <a:r>
              <a:rPr lang="en-US" sz="1800" dirty="0">
                <a:hlinkClick r:id="rId3"/>
              </a:rPr>
              <a:t>https://www.raspberrypi.org/community</a:t>
            </a:r>
            <a:r>
              <a:rPr lang="en-US" sz="1800" dirty="0" smtClean="0">
                <a:hlinkClick r:id="rId3"/>
              </a:rPr>
              <a:t>/</a:t>
            </a:r>
            <a:endParaRPr lang="sr-Latn-RS" sz="1800" dirty="0" smtClean="0"/>
          </a:p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nodered.org</a:t>
            </a:r>
            <a:endParaRPr lang="sr-Latn-R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307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65" y="304801"/>
            <a:ext cx="10006918" cy="986118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Rasperry</a:t>
            </a:r>
            <a:r>
              <a:rPr lang="en-US" dirty="0"/>
              <a:t> Pi </a:t>
            </a:r>
            <a:r>
              <a:rPr lang="en-US" dirty="0" err="1"/>
              <a:t>fondaciji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120588"/>
            <a:ext cx="10394707" cy="425399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svom</a:t>
            </a:r>
            <a:r>
              <a:rPr lang="en-US" dirty="0"/>
              <a:t> </a:t>
            </a:r>
            <a:r>
              <a:rPr lang="en-US" dirty="0" err="1"/>
              <a:t>sajtu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, </a:t>
            </a:r>
            <a:r>
              <a:rPr lang="en-US" dirty="0" err="1"/>
              <a:t>Raspberi</a:t>
            </a:r>
            <a:r>
              <a:rPr lang="en-US" dirty="0"/>
              <a:t> pi </a:t>
            </a:r>
            <a:r>
              <a:rPr lang="en-US" dirty="0" err="1"/>
              <a:t>fondacija</a:t>
            </a:r>
            <a:r>
              <a:rPr lang="en-US" dirty="0"/>
              <a:t> „je </a:t>
            </a:r>
            <a:r>
              <a:rPr lang="en-US" dirty="0" err="1"/>
              <a:t>dobrotvorna</a:t>
            </a:r>
            <a:r>
              <a:rPr lang="en-US" dirty="0"/>
              <a:t> </a:t>
            </a:r>
            <a:r>
              <a:rPr lang="en-US" dirty="0" err="1"/>
              <a:t>organizacija</a:t>
            </a:r>
            <a:r>
              <a:rPr lang="en-US" dirty="0"/>
              <a:t> </a:t>
            </a:r>
            <a:r>
              <a:rPr lang="en-US" dirty="0" err="1"/>
              <a:t>utemeljena</a:t>
            </a:r>
            <a:r>
              <a:rPr lang="en-US" dirty="0"/>
              <a:t> u </a:t>
            </a:r>
            <a:r>
              <a:rPr lang="en-US" dirty="0" err="1"/>
              <a:t>Velikoj</a:t>
            </a:r>
            <a:r>
              <a:rPr lang="en-US" dirty="0"/>
              <a:t> </a:t>
            </a:r>
            <a:r>
              <a:rPr lang="en-US" dirty="0" err="1"/>
              <a:t>Britaniji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tome da </a:t>
            </a:r>
            <a:r>
              <a:rPr lang="en-US" dirty="0" err="1"/>
              <a:t>snagu</a:t>
            </a:r>
            <a:r>
              <a:rPr lang="en-US" dirty="0"/>
              <a:t> </a:t>
            </a:r>
            <a:r>
              <a:rPr lang="en-US" dirty="0" err="1"/>
              <a:t>računarstva</a:t>
            </a:r>
            <a:r>
              <a:rPr lang="en-US" dirty="0"/>
              <a:t> i </a:t>
            </a:r>
            <a:r>
              <a:rPr lang="en-US" dirty="0" err="1"/>
              <a:t>digitalno</a:t>
            </a:r>
            <a:r>
              <a:rPr lang="en-US" dirty="0"/>
              <a:t> </a:t>
            </a:r>
            <a:r>
              <a:rPr lang="en-US" dirty="0" err="1"/>
              <a:t>stvaranje</a:t>
            </a:r>
            <a:r>
              <a:rPr lang="en-US" dirty="0"/>
              <a:t> </a:t>
            </a:r>
            <a:r>
              <a:rPr lang="en-US" dirty="0" err="1"/>
              <a:t>stavi</a:t>
            </a:r>
            <a:r>
              <a:rPr lang="en-US" dirty="0"/>
              <a:t> u </a:t>
            </a:r>
            <a:r>
              <a:rPr lang="en-US" dirty="0" err="1"/>
              <a:t>ruke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širom</a:t>
            </a:r>
            <a:r>
              <a:rPr lang="en-US" dirty="0"/>
              <a:t> </a:t>
            </a:r>
            <a:r>
              <a:rPr lang="en-US" dirty="0" err="1"/>
              <a:t>sveta</a:t>
            </a:r>
            <a:r>
              <a:rPr lang="en-US" dirty="0"/>
              <a:t>. </a:t>
            </a:r>
            <a:r>
              <a:rPr lang="en-US" dirty="0" smtClean="0"/>
              <a:t>“To </a:t>
            </a:r>
            <a:r>
              <a:rPr lang="en-US" dirty="0" err="1"/>
              <a:t>činimo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iskoristiti</a:t>
            </a:r>
            <a:r>
              <a:rPr lang="en-US" dirty="0"/>
              <a:t> </a:t>
            </a:r>
            <a:r>
              <a:rPr lang="en-US" dirty="0" err="1"/>
              <a:t>snagu</a:t>
            </a:r>
            <a:r>
              <a:rPr lang="en-US" dirty="0"/>
              <a:t> </a:t>
            </a:r>
            <a:r>
              <a:rPr lang="en-US" dirty="0" err="1"/>
              <a:t>računarstva</a:t>
            </a:r>
            <a:r>
              <a:rPr lang="en-US" dirty="0"/>
              <a:t> i </a:t>
            </a:r>
            <a:r>
              <a:rPr lang="en-US" dirty="0" err="1"/>
              <a:t>digitalnih</a:t>
            </a:r>
            <a:r>
              <a:rPr lang="en-US" dirty="0"/>
              <a:t>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rad, </a:t>
            </a:r>
            <a:r>
              <a:rPr lang="en-US" dirty="0" err="1"/>
              <a:t>rešiti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važni</a:t>
            </a:r>
            <a:r>
              <a:rPr lang="en-US" dirty="0"/>
              <a:t> i </a:t>
            </a:r>
            <a:r>
              <a:rPr lang="en-US" dirty="0" err="1"/>
              <a:t>kreativno</a:t>
            </a:r>
            <a:r>
              <a:rPr lang="en-US" dirty="0"/>
              <a:t> se </a:t>
            </a:r>
            <a:r>
              <a:rPr lang="en-US" dirty="0" err="1"/>
              <a:t>izraziti</a:t>
            </a:r>
            <a:r>
              <a:rPr lang="en-US" dirty="0"/>
              <a:t>“. </a:t>
            </a:r>
            <a:r>
              <a:rPr lang="en-US" dirty="0" err="1"/>
              <a:t>Dalje</a:t>
            </a:r>
            <a:r>
              <a:rPr lang="en-US" dirty="0"/>
              <a:t>, </a:t>
            </a:r>
            <a:r>
              <a:rPr lang="en-US" dirty="0" err="1"/>
              <a:t>kažu</a:t>
            </a:r>
            <a:r>
              <a:rPr lang="en-US" dirty="0"/>
              <a:t>: „</a:t>
            </a:r>
            <a:r>
              <a:rPr lang="en-US" dirty="0" err="1"/>
              <a:t>Nudimo</a:t>
            </a:r>
            <a:r>
              <a:rPr lang="en-US" dirty="0"/>
              <a:t> </a:t>
            </a:r>
            <a:r>
              <a:rPr lang="en-US" dirty="0" err="1"/>
              <a:t>jeftine</a:t>
            </a:r>
            <a:r>
              <a:rPr lang="en-US" dirty="0"/>
              <a:t> </a:t>
            </a:r>
            <a:r>
              <a:rPr lang="en-US" dirty="0" err="1"/>
              <a:t>računare</a:t>
            </a:r>
            <a:r>
              <a:rPr lang="en-US" dirty="0"/>
              <a:t> </a:t>
            </a:r>
            <a:r>
              <a:rPr lang="en-US" dirty="0" err="1"/>
              <a:t>visokih</a:t>
            </a:r>
            <a:r>
              <a:rPr lang="en-US" dirty="0"/>
              <a:t> </a:t>
            </a:r>
            <a:r>
              <a:rPr lang="en-US" dirty="0" err="1"/>
              <a:t>performansi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učenje</a:t>
            </a:r>
            <a:r>
              <a:rPr lang="en-US" dirty="0"/>
              <a:t>, </a:t>
            </a:r>
            <a:r>
              <a:rPr lang="en-US" dirty="0" err="1"/>
              <a:t>rešavanje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i </a:t>
            </a:r>
            <a:r>
              <a:rPr lang="en-US" dirty="0" err="1"/>
              <a:t>zabavu</a:t>
            </a:r>
            <a:r>
              <a:rPr lang="en-US" dirty="0"/>
              <a:t>. </a:t>
            </a:r>
            <a:r>
              <a:rPr lang="en-US" dirty="0" err="1"/>
              <a:t>Pružamo</a:t>
            </a:r>
            <a:r>
              <a:rPr lang="en-US" dirty="0"/>
              <a:t> </a:t>
            </a:r>
            <a:r>
              <a:rPr lang="en-US" dirty="0" err="1"/>
              <a:t>pomoć</a:t>
            </a:r>
            <a:r>
              <a:rPr lang="en-US" dirty="0"/>
              <a:t> i </a:t>
            </a:r>
            <a:r>
              <a:rPr lang="en-US" dirty="0" err="1"/>
              <a:t>edukaciju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pomogli</a:t>
            </a:r>
            <a:r>
              <a:rPr lang="en-US" dirty="0"/>
              <a:t> </a:t>
            </a:r>
            <a:r>
              <a:rPr lang="en-US" dirty="0" err="1"/>
              <a:t>većem</a:t>
            </a:r>
            <a:r>
              <a:rPr lang="en-US" dirty="0"/>
              <a:t> </a:t>
            </a:r>
            <a:r>
              <a:rPr lang="en-US" dirty="0" err="1"/>
              <a:t>broju</a:t>
            </a:r>
            <a:r>
              <a:rPr lang="en-US" dirty="0"/>
              <a:t> </a:t>
            </a:r>
            <a:r>
              <a:rPr lang="en-US" dirty="0" err="1"/>
              <a:t>ljudi</a:t>
            </a:r>
            <a:r>
              <a:rPr lang="en-US" dirty="0"/>
              <a:t> da </a:t>
            </a:r>
            <a:r>
              <a:rPr lang="en-US" dirty="0" err="1"/>
              <a:t>pristupe</a:t>
            </a:r>
            <a:r>
              <a:rPr lang="en-US" dirty="0"/>
              <a:t> </a:t>
            </a:r>
            <a:r>
              <a:rPr lang="en-US" dirty="0" err="1"/>
              <a:t>računarstvu</a:t>
            </a:r>
            <a:r>
              <a:rPr lang="en-US" dirty="0"/>
              <a:t> i </a:t>
            </a:r>
            <a:r>
              <a:rPr lang="en-US" dirty="0" err="1"/>
              <a:t>digitalnom</a:t>
            </a:r>
            <a:r>
              <a:rPr lang="en-US" dirty="0"/>
              <a:t> </a:t>
            </a:r>
            <a:r>
              <a:rPr lang="en-US" dirty="0" err="1"/>
              <a:t>stvaranju</a:t>
            </a:r>
            <a:r>
              <a:rPr lang="en-US" dirty="0"/>
              <a:t>. </a:t>
            </a:r>
            <a:r>
              <a:rPr lang="en-US" dirty="0" err="1"/>
              <a:t>Razvijamo</a:t>
            </a:r>
            <a:r>
              <a:rPr lang="en-US" dirty="0"/>
              <a:t> </a:t>
            </a:r>
            <a:r>
              <a:rPr lang="en-US" dirty="0" err="1"/>
              <a:t>besplatne</a:t>
            </a:r>
            <a:r>
              <a:rPr lang="en-US" dirty="0"/>
              <a:t> </a:t>
            </a:r>
            <a:r>
              <a:rPr lang="en-US" dirty="0" err="1"/>
              <a:t>resurse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pomogli</a:t>
            </a:r>
            <a:r>
              <a:rPr lang="en-US" dirty="0"/>
              <a:t> </a:t>
            </a:r>
            <a:r>
              <a:rPr lang="en-US" dirty="0" err="1"/>
              <a:t>ljudima</a:t>
            </a:r>
            <a:r>
              <a:rPr lang="en-US" dirty="0"/>
              <a:t> da </a:t>
            </a:r>
            <a:r>
              <a:rPr lang="en-US" dirty="0" err="1"/>
              <a:t>nauče</a:t>
            </a:r>
            <a:r>
              <a:rPr lang="en-US" dirty="0"/>
              <a:t> o </a:t>
            </a:r>
            <a:r>
              <a:rPr lang="en-US" dirty="0" err="1"/>
              <a:t>računarstvu</a:t>
            </a:r>
            <a:r>
              <a:rPr lang="en-US" dirty="0"/>
              <a:t> i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računara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osposobiti</a:t>
            </a:r>
            <a:r>
              <a:rPr lang="en-US" dirty="0"/>
              <a:t> </a:t>
            </a:r>
            <a:r>
              <a:rPr lang="en-US" dirty="0" err="1"/>
              <a:t>edukatore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</a:t>
            </a:r>
            <a:r>
              <a:rPr lang="en-US" dirty="0" err="1"/>
              <a:t>uče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ljude</a:t>
            </a:r>
            <a:r>
              <a:rPr lang="en-US" dirty="0" smtClean="0"/>
              <a:t>.“</a:t>
            </a:r>
            <a:endParaRPr lang="en-US" dirty="0"/>
          </a:p>
          <a:p>
            <a:r>
              <a:rPr lang="en-US" dirty="0"/>
              <a:t>Raspberry Pi </a:t>
            </a:r>
            <a:r>
              <a:rPr lang="en-US" dirty="0" err="1"/>
              <a:t>Fondacijom</a:t>
            </a:r>
            <a:r>
              <a:rPr lang="en-US" dirty="0"/>
              <a:t>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Upravni</a:t>
            </a:r>
            <a:r>
              <a:rPr lang="en-US" dirty="0"/>
              <a:t> </a:t>
            </a:r>
            <a:r>
              <a:rPr lang="en-US" dirty="0" err="1"/>
              <a:t>Odbor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odgovoran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efikasno</a:t>
            </a:r>
            <a:r>
              <a:rPr lang="en-US" dirty="0"/>
              <a:t> </a:t>
            </a:r>
            <a:r>
              <a:rPr lang="en-US" dirty="0" err="1"/>
              <a:t>korišćenje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postizanje</a:t>
            </a:r>
            <a:r>
              <a:rPr lang="en-US" dirty="0"/>
              <a:t> </a:t>
            </a:r>
            <a:r>
              <a:rPr lang="en-US" dirty="0" err="1"/>
              <a:t>dobrotvornih</a:t>
            </a:r>
            <a:r>
              <a:rPr lang="en-US" dirty="0"/>
              <a:t> </a:t>
            </a:r>
            <a:r>
              <a:rPr lang="en-US" dirty="0" err="1"/>
              <a:t>ciljeva</a:t>
            </a:r>
            <a:r>
              <a:rPr lang="en-US" dirty="0"/>
              <a:t>. U 2015-oj </a:t>
            </a:r>
            <a:r>
              <a:rPr lang="en-US" dirty="0" err="1"/>
              <a:t>godini</a:t>
            </a:r>
            <a:r>
              <a:rPr lang="en-US" dirty="0"/>
              <a:t> </a:t>
            </a:r>
            <a:r>
              <a:rPr lang="en-US" dirty="0" err="1"/>
              <a:t>prošireno</a:t>
            </a:r>
            <a:r>
              <a:rPr lang="en-US" dirty="0"/>
              <a:t> je </a:t>
            </a:r>
            <a:r>
              <a:rPr lang="en-US" dirty="0" err="1"/>
              <a:t>članstvo</a:t>
            </a:r>
            <a:r>
              <a:rPr lang="en-US" dirty="0"/>
              <a:t> </a:t>
            </a:r>
            <a:r>
              <a:rPr lang="en-US" dirty="0" err="1"/>
              <a:t>Fondacije</a:t>
            </a:r>
            <a:r>
              <a:rPr lang="en-US" dirty="0"/>
              <a:t>. U </a:t>
            </a:r>
            <a:r>
              <a:rPr lang="en-US" dirty="0" err="1"/>
              <a:t>budućnosti</a:t>
            </a:r>
            <a:r>
              <a:rPr lang="en-US" dirty="0"/>
              <a:t>, </a:t>
            </a:r>
            <a:r>
              <a:rPr lang="en-US" dirty="0" err="1"/>
              <a:t>članove</a:t>
            </a:r>
            <a:r>
              <a:rPr lang="en-US" dirty="0"/>
              <a:t> </a:t>
            </a:r>
            <a:r>
              <a:rPr lang="en-US" dirty="0" err="1"/>
              <a:t>Upravnog</a:t>
            </a:r>
            <a:r>
              <a:rPr lang="en-US" dirty="0"/>
              <a:t> </a:t>
            </a:r>
            <a:r>
              <a:rPr lang="en-US" dirty="0" err="1"/>
              <a:t>odbora</a:t>
            </a:r>
            <a:r>
              <a:rPr lang="en-US" dirty="0"/>
              <a:t> </a:t>
            </a:r>
            <a:r>
              <a:rPr lang="en-US" dirty="0" err="1"/>
              <a:t>biraće</a:t>
            </a:r>
            <a:r>
              <a:rPr lang="en-US" dirty="0"/>
              <a:t> </a:t>
            </a:r>
            <a:r>
              <a:rPr lang="en-US" dirty="0" err="1"/>
              <a:t>članovi</a:t>
            </a:r>
            <a:r>
              <a:rPr lang="en-US" dirty="0"/>
              <a:t> </a:t>
            </a:r>
            <a:r>
              <a:rPr lang="en-US" dirty="0" err="1"/>
              <a:t>Fondacije</a:t>
            </a:r>
            <a:r>
              <a:rPr lang="en-US" dirty="0"/>
              <a:t>. </a:t>
            </a:r>
            <a:r>
              <a:rPr lang="en-US" dirty="0" err="1"/>
              <a:t>Članovi</a:t>
            </a:r>
            <a:r>
              <a:rPr lang="en-US" dirty="0"/>
              <a:t> </a:t>
            </a:r>
            <a:r>
              <a:rPr lang="en-US" dirty="0" err="1"/>
              <a:t>igraju</a:t>
            </a:r>
            <a:r>
              <a:rPr lang="en-US" dirty="0"/>
              <a:t> </a:t>
            </a:r>
            <a:r>
              <a:rPr lang="en-US" dirty="0" err="1"/>
              <a:t>važnu</a:t>
            </a:r>
            <a:r>
              <a:rPr lang="en-US" dirty="0"/>
              <a:t> </a:t>
            </a:r>
            <a:r>
              <a:rPr lang="en-US" dirty="0" err="1"/>
              <a:t>ulogu</a:t>
            </a:r>
            <a:r>
              <a:rPr lang="en-US" dirty="0"/>
              <a:t> u </a:t>
            </a:r>
            <a:r>
              <a:rPr lang="en-US" dirty="0" err="1"/>
              <a:t>pružanju</a:t>
            </a:r>
            <a:r>
              <a:rPr lang="en-US" dirty="0"/>
              <a:t> </a:t>
            </a:r>
            <a:r>
              <a:rPr lang="en-US" dirty="0" err="1"/>
              <a:t>podrške</a:t>
            </a:r>
            <a:r>
              <a:rPr lang="en-US" dirty="0"/>
              <a:t> </a:t>
            </a:r>
            <a:r>
              <a:rPr lang="en-US" dirty="0" err="1"/>
              <a:t>Upravnom</a:t>
            </a:r>
            <a:r>
              <a:rPr lang="en-US" dirty="0"/>
              <a:t> </a:t>
            </a:r>
            <a:r>
              <a:rPr lang="en-US" dirty="0" err="1"/>
              <a:t>odboru</a:t>
            </a:r>
            <a:r>
              <a:rPr lang="en-US" dirty="0"/>
              <a:t>, </a:t>
            </a:r>
            <a:r>
              <a:rPr lang="en-US" dirty="0" err="1"/>
              <a:t>doprinoseći</a:t>
            </a:r>
            <a:r>
              <a:rPr lang="en-US" dirty="0"/>
              <a:t> </a:t>
            </a:r>
            <a:r>
              <a:rPr lang="en-US" dirty="0" err="1"/>
              <a:t>strateškom</a:t>
            </a:r>
            <a:r>
              <a:rPr lang="en-US" dirty="0"/>
              <a:t> </a:t>
            </a:r>
            <a:r>
              <a:rPr lang="en-US" dirty="0" err="1"/>
              <a:t>smeru</a:t>
            </a:r>
            <a:r>
              <a:rPr lang="en-US" dirty="0"/>
              <a:t> </a:t>
            </a:r>
            <a:r>
              <a:rPr lang="en-US" dirty="0" err="1"/>
              <a:t>Fondacije</a:t>
            </a:r>
            <a:r>
              <a:rPr lang="en-US" dirty="0"/>
              <a:t>... </a:t>
            </a:r>
            <a:r>
              <a:rPr lang="en-US" dirty="0" err="1"/>
              <a:t>Članstvo</a:t>
            </a:r>
            <a:r>
              <a:rPr lang="en-US" dirty="0"/>
              <a:t> u Raspberry Pi </a:t>
            </a:r>
            <a:r>
              <a:rPr lang="en-US" dirty="0" err="1"/>
              <a:t>Fondaciji</a:t>
            </a:r>
            <a:r>
              <a:rPr lang="en-US" dirty="0"/>
              <a:t> je </a:t>
            </a:r>
            <a:r>
              <a:rPr lang="en-US" dirty="0" err="1"/>
              <a:t>dobrovoljno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69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553" y="98613"/>
            <a:ext cx="9953130" cy="1039906"/>
          </a:xfrm>
        </p:spPr>
        <p:txBody>
          <a:bodyPr/>
          <a:lstStyle/>
          <a:p>
            <a:r>
              <a:rPr lang="en-US" dirty="0" smtClean="0"/>
              <a:t>Node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941294"/>
            <a:ext cx="10394707" cy="476922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Node-RED je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povezivanje</a:t>
            </a:r>
            <a:r>
              <a:rPr lang="en-US" dirty="0" smtClean="0"/>
              <a:t>  </a:t>
            </a:r>
            <a:r>
              <a:rPr lang="en-US" dirty="0" err="1"/>
              <a:t>hardverskih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, API-ja i </a:t>
            </a:r>
            <a:r>
              <a:rPr lang="en-US" dirty="0" err="1"/>
              <a:t>internetskih</a:t>
            </a:r>
            <a:r>
              <a:rPr lang="en-US" dirty="0"/>
              <a:t> </a:t>
            </a:r>
            <a:r>
              <a:rPr lang="en-US" dirty="0" err="1"/>
              <a:t>usluga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raz</a:t>
            </a:r>
            <a:r>
              <a:rPr lang="sr-Latn-RS" dirty="0" smtClean="0"/>
              <a:t>ličite 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zanimljive</a:t>
            </a:r>
            <a:r>
              <a:rPr lang="en-US" dirty="0"/>
              <a:t> </a:t>
            </a:r>
            <a:r>
              <a:rPr lang="en-US" dirty="0" err="1"/>
              <a:t>načine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sr-Latn-RS" dirty="0" smtClean="0"/>
              <a:t>editor</a:t>
            </a:r>
            <a:r>
              <a:rPr lang="en-US" dirty="0" smtClean="0"/>
              <a:t> </a:t>
            </a:r>
            <a:r>
              <a:rPr lang="sr-Latn-RS" dirty="0" smtClean="0"/>
              <a:t>zasnovan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pretraživaču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olakšava</a:t>
            </a:r>
            <a:r>
              <a:rPr lang="en-US" dirty="0"/>
              <a:t> </a:t>
            </a:r>
            <a:r>
              <a:rPr lang="en-US" dirty="0" err="1"/>
              <a:t>povezivanje</a:t>
            </a:r>
            <a:r>
              <a:rPr lang="en-US" dirty="0"/>
              <a:t> </a:t>
            </a:r>
            <a:r>
              <a:rPr lang="en-US" dirty="0" err="1"/>
              <a:t>protoka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širokog</a:t>
            </a:r>
            <a:r>
              <a:rPr lang="en-US" dirty="0"/>
              <a:t> </a:t>
            </a:r>
            <a:r>
              <a:rPr lang="en-US" dirty="0" err="1"/>
              <a:t>spektra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 </a:t>
            </a:r>
            <a:r>
              <a:rPr lang="sr-Latn-RS" dirty="0" smtClean="0"/>
              <a:t>(nodova) </a:t>
            </a:r>
            <a:r>
              <a:rPr lang="en-US" dirty="0" smtClean="0"/>
              <a:t>u </a:t>
            </a:r>
            <a:r>
              <a:rPr lang="en-US" dirty="0" err="1"/>
              <a:t>paleti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u </a:t>
            </a:r>
            <a:r>
              <a:rPr lang="sr-Latn-RS" dirty="0" smtClean="0"/>
              <a:t>vreme izvršavanja</a:t>
            </a:r>
            <a:r>
              <a:rPr lang="en-US" dirty="0" smtClean="0"/>
              <a:t> </a:t>
            </a:r>
            <a:r>
              <a:rPr lang="en-US" dirty="0" err="1"/>
              <a:t>jednim</a:t>
            </a:r>
            <a:r>
              <a:rPr lang="en-US" dirty="0"/>
              <a:t> </a:t>
            </a:r>
            <a:r>
              <a:rPr lang="en-US" dirty="0" err="1"/>
              <a:t>klikom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JavaScript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se </a:t>
            </a:r>
            <a:r>
              <a:rPr lang="en-US" dirty="0" err="1"/>
              <a:t>kreirati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sr-Latn-RS" dirty="0" smtClean="0"/>
              <a:t>editora</a:t>
            </a:r>
            <a:r>
              <a:rPr lang="en-US" dirty="0" smtClean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sr-Latn-RS" dirty="0" smtClean="0"/>
              <a:t>richtext editora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Ugrađena</a:t>
            </a:r>
            <a:r>
              <a:rPr lang="en-US" dirty="0"/>
              <a:t> </a:t>
            </a:r>
            <a:r>
              <a:rPr lang="en-US" dirty="0" err="1"/>
              <a:t>biblioteka</a:t>
            </a:r>
            <a:r>
              <a:rPr lang="en-US" dirty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sr-Latn-RS" dirty="0"/>
              <a:t> </a:t>
            </a:r>
            <a:r>
              <a:rPr lang="sr-Latn-RS" dirty="0" smtClean="0"/>
              <a:t>čuvanje </a:t>
            </a:r>
            <a:r>
              <a:rPr lang="en-US" dirty="0" smtClean="0"/>
              <a:t> </a:t>
            </a:r>
            <a:r>
              <a:rPr lang="en-US" dirty="0" err="1"/>
              <a:t>korisnih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, </a:t>
            </a:r>
            <a:r>
              <a:rPr lang="sr-Latn-RS" dirty="0" smtClean="0"/>
              <a:t>šablona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/>
              <a:t>tokova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ponovnu</a:t>
            </a:r>
            <a:r>
              <a:rPr lang="en-US" dirty="0"/>
              <a:t> </a:t>
            </a:r>
            <a:r>
              <a:rPr lang="en-US" dirty="0" err="1"/>
              <a:t>upotrebu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Lako i brzo </a:t>
            </a:r>
            <a:r>
              <a:rPr lang="en-US" dirty="0" err="1" smtClean="0"/>
              <a:t>izv</a:t>
            </a:r>
            <a:r>
              <a:rPr lang="sr-Latn-RS" dirty="0" smtClean="0"/>
              <a:t>ršavanje</a:t>
            </a:r>
            <a:r>
              <a:rPr lang="en-US" dirty="0" smtClean="0"/>
              <a:t> </a:t>
            </a:r>
            <a:r>
              <a:rPr lang="sr-Latn-RS" dirty="0" smtClean="0"/>
              <a:t>zasnovano je 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Node.js, </a:t>
            </a:r>
            <a:r>
              <a:rPr lang="en-US" dirty="0" err="1"/>
              <a:t>iskorištavajući</a:t>
            </a:r>
            <a:r>
              <a:rPr lang="en-US" dirty="0"/>
              <a:t>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prednosti</a:t>
            </a:r>
            <a:r>
              <a:rPr lang="en-US" dirty="0"/>
              <a:t> </a:t>
            </a:r>
            <a:r>
              <a:rPr lang="sr-Latn-RS" dirty="0" smtClean="0"/>
              <a:t>događajima upravljanog neblokirajućeg izvršavanja</a:t>
            </a:r>
            <a:r>
              <a:rPr lang="en-US" dirty="0" smtClean="0"/>
              <a:t>. </a:t>
            </a:r>
            <a:r>
              <a:rPr lang="en-US" dirty="0"/>
              <a:t>To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dirty="0" err="1"/>
              <a:t>idealnim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rad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rubu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niskobudžetnom</a:t>
            </a:r>
            <a:r>
              <a:rPr lang="en-US" dirty="0"/>
              <a:t> </a:t>
            </a:r>
            <a:r>
              <a:rPr lang="en-US" dirty="0" err="1"/>
              <a:t>hardveru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Raspberry Pi, </a:t>
            </a:r>
            <a:r>
              <a:rPr lang="en-US" dirty="0" err="1"/>
              <a:t>kao</a:t>
            </a:r>
            <a:r>
              <a:rPr lang="en-US" dirty="0"/>
              <a:t> i u </a:t>
            </a:r>
            <a:r>
              <a:rPr lang="en-US" dirty="0" err="1"/>
              <a:t>oblaku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Sa </a:t>
            </a:r>
            <a:r>
              <a:rPr lang="en-US" dirty="0" err="1"/>
              <a:t>preko</a:t>
            </a:r>
            <a:r>
              <a:rPr lang="en-US" dirty="0"/>
              <a:t> 225 000 </a:t>
            </a:r>
            <a:r>
              <a:rPr lang="en-US" dirty="0" err="1"/>
              <a:t>modula</a:t>
            </a:r>
            <a:r>
              <a:rPr lang="en-US" dirty="0"/>
              <a:t> u </a:t>
            </a:r>
            <a:r>
              <a:rPr lang="en-US" dirty="0" smtClean="0"/>
              <a:t>Node</a:t>
            </a:r>
            <a:r>
              <a:rPr lang="sr-Latn-RS" dirty="0" smtClean="0"/>
              <a:t> repozitorijumu</a:t>
            </a:r>
            <a:r>
              <a:rPr lang="en-US" dirty="0" smtClean="0"/>
              <a:t>, </a:t>
            </a:r>
            <a:r>
              <a:rPr lang="en-US" dirty="0" err="1"/>
              <a:t>lako</a:t>
            </a:r>
            <a:r>
              <a:rPr lang="en-US" dirty="0"/>
              <a:t> je </a:t>
            </a:r>
            <a:r>
              <a:rPr lang="en-US" dirty="0" err="1"/>
              <a:t>proširiti</a:t>
            </a:r>
            <a:r>
              <a:rPr lang="en-US" dirty="0"/>
              <a:t> </a:t>
            </a:r>
            <a:r>
              <a:rPr lang="en-US" dirty="0" err="1"/>
              <a:t>raspon</a:t>
            </a:r>
            <a:r>
              <a:rPr lang="en-US" dirty="0"/>
              <a:t> </a:t>
            </a:r>
            <a:r>
              <a:rPr lang="en-US" dirty="0" err="1"/>
              <a:t>čvorova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paleti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biste</a:t>
            </a:r>
            <a:r>
              <a:rPr lang="en-US" dirty="0"/>
              <a:t> </a:t>
            </a:r>
            <a:r>
              <a:rPr lang="en-US" dirty="0" err="1"/>
              <a:t>dodali</a:t>
            </a:r>
            <a:r>
              <a:rPr lang="en-US" dirty="0"/>
              <a:t> </a:t>
            </a:r>
            <a:r>
              <a:rPr lang="en-US" dirty="0" err="1"/>
              <a:t>nove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/>
              <a:t>Tokovi</a:t>
            </a:r>
            <a:r>
              <a:rPr lang="en-US" dirty="0"/>
              <a:t> </a:t>
            </a:r>
            <a:r>
              <a:rPr lang="sr-Latn-RS" dirty="0" smtClean="0"/>
              <a:t>(flows) </a:t>
            </a:r>
            <a:r>
              <a:rPr lang="en-US" dirty="0" err="1" smtClean="0"/>
              <a:t>stvoreni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smtClean="0"/>
              <a:t>Node</a:t>
            </a:r>
            <a:r>
              <a:rPr lang="sr-Latn-RS" dirty="0" smtClean="0"/>
              <a:t> </a:t>
            </a:r>
            <a:r>
              <a:rPr lang="en-US" dirty="0" smtClean="0"/>
              <a:t>RED</a:t>
            </a:r>
            <a:r>
              <a:rPr lang="sr-Latn-RS" dirty="0" smtClean="0"/>
              <a:t>-u </a:t>
            </a:r>
            <a:r>
              <a:rPr lang="en-US" dirty="0" smtClean="0"/>
              <a:t> </a:t>
            </a:r>
            <a:r>
              <a:rPr lang="sr-Latn-RS" dirty="0" smtClean="0"/>
              <a:t>čuvaju se </a:t>
            </a:r>
            <a:r>
              <a:rPr lang="en-US" dirty="0" smtClean="0"/>
              <a:t> </a:t>
            </a:r>
            <a:r>
              <a:rPr lang="en-US" dirty="0" err="1"/>
              <a:t>pomoću</a:t>
            </a:r>
            <a:r>
              <a:rPr lang="en-US" dirty="0"/>
              <a:t> JSON-a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sr-Latn-RS" dirty="0" smtClean="0"/>
              <a:t>importovati i eksportovati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deljenje</a:t>
            </a:r>
            <a:r>
              <a:rPr lang="en-US" dirty="0" smtClean="0"/>
              <a:t> </a:t>
            </a:r>
            <a:r>
              <a:rPr lang="en-US" dirty="0"/>
              <a:t>s </a:t>
            </a:r>
            <a:r>
              <a:rPr lang="en-US" dirty="0" err="1"/>
              <a:t>drugima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Online </a:t>
            </a:r>
            <a:r>
              <a:rPr lang="sr-Latn-RS" dirty="0" smtClean="0"/>
              <a:t>biblioteka </a:t>
            </a:r>
            <a:r>
              <a:rPr lang="en-US" dirty="0" smtClean="0"/>
              <a:t> </a:t>
            </a:r>
            <a:r>
              <a:rPr lang="sr-Latn-RS" dirty="0" smtClean="0"/>
              <a:t>tokova</a:t>
            </a:r>
            <a:r>
              <a:rPr lang="en-US" dirty="0" smtClean="0"/>
              <a:t> </a:t>
            </a: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da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najbolje</a:t>
            </a:r>
            <a:r>
              <a:rPr lang="en-US" dirty="0"/>
              <a:t> </a:t>
            </a:r>
            <a:r>
              <a:rPr lang="en-US" dirty="0" err="1"/>
              <a:t>protoke</a:t>
            </a:r>
            <a:r>
              <a:rPr lang="en-US" dirty="0"/>
              <a:t> </a:t>
            </a:r>
            <a:r>
              <a:rPr lang="en-US" dirty="0" err="1" smtClean="0"/>
              <a:t>delite</a:t>
            </a:r>
            <a:r>
              <a:rPr lang="en-US" dirty="0" smtClean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sr-Latn-RS" dirty="0" smtClean="0"/>
              <a:t>v</a:t>
            </a:r>
            <a:r>
              <a:rPr lang="en-US" dirty="0" err="1" smtClean="0"/>
              <a:t>etom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39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36307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0921" t="40838" r="9595" b="19410"/>
          <a:stretch/>
        </p:blipFill>
        <p:spPr>
          <a:xfrm>
            <a:off x="370845" y="1721224"/>
            <a:ext cx="10866554" cy="30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605118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Opis projekta-specifikacija zahteva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90920"/>
            <a:ext cx="10394707" cy="4083666"/>
          </a:xfrm>
        </p:spPr>
        <p:txBody>
          <a:bodyPr/>
          <a:lstStyle/>
          <a:p>
            <a:r>
              <a:rPr lang="sr-Latn-RS" dirty="0" smtClean="0"/>
              <a:t>Potrebno je uraditi mini-projekat za nadziranje i kontrolu plastenika prateći kretanja temperature i vlažnosti</a:t>
            </a:r>
          </a:p>
          <a:p>
            <a:pPr lvl="1"/>
            <a:r>
              <a:rPr lang="sr-Latn-RS" dirty="0" smtClean="0"/>
              <a:t>Pratiti i prikazivati trenutnu temperaturu i vlažnost u plasteniku</a:t>
            </a:r>
          </a:p>
          <a:p>
            <a:pPr lvl="1"/>
            <a:r>
              <a:rPr lang="sr-Latn-RS" dirty="0" smtClean="0"/>
              <a:t>Periodično zapisivati temperaturu i vlažnost radi kasnije analize</a:t>
            </a:r>
          </a:p>
          <a:p>
            <a:pPr lvl="1"/>
            <a:r>
              <a:rPr lang="sr-Latn-RS" dirty="0" smtClean="0"/>
              <a:t>Obaveštavati  dežurno lice u slučaju ekstremnih vrednosti parametara (previsoka ili preniska temperatura, previsoka ili preniska vlažnost)</a:t>
            </a:r>
          </a:p>
          <a:p>
            <a:pPr marL="457200" lvl="1" indent="0">
              <a:buNone/>
            </a:pP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3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941" y="439272"/>
            <a:ext cx="10051742" cy="977152"/>
          </a:xfrm>
        </p:spPr>
        <p:txBody>
          <a:bodyPr/>
          <a:lstStyle/>
          <a:p>
            <a:r>
              <a:rPr lang="sr-Latn-RS" dirty="0" smtClean="0"/>
              <a:t>Opis potrebne infrastrukture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246094"/>
            <a:ext cx="10394707" cy="1783977"/>
          </a:xfrm>
        </p:spPr>
        <p:txBody>
          <a:bodyPr/>
          <a:lstStyle/>
          <a:p>
            <a:r>
              <a:rPr lang="sr-Latn-RS" dirty="0" smtClean="0"/>
              <a:t>Za izradu projekta korišćen je:</a:t>
            </a:r>
          </a:p>
          <a:p>
            <a:pPr lvl="1"/>
            <a:r>
              <a:rPr lang="sr-Latn-RS" dirty="0" smtClean="0"/>
              <a:t> raspberry pi mini računar (3b+ verzija), </a:t>
            </a:r>
          </a:p>
          <a:p>
            <a:pPr lvl="1"/>
            <a:r>
              <a:rPr lang="sr-Latn-RS" dirty="0" smtClean="0"/>
              <a:t>senseHAT dodatna pločica sa senzorima za merenje temperature i vlažnosti,</a:t>
            </a:r>
          </a:p>
          <a:p>
            <a:pPr lvl="1"/>
            <a:r>
              <a:rPr lang="sr-Latn-RS" dirty="0" smtClean="0"/>
              <a:t>Node red platforma za povezivanje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r="21221"/>
          <a:stretch/>
        </p:blipFill>
        <p:spPr>
          <a:xfrm rot="5400000">
            <a:off x="966887" y="2977110"/>
            <a:ext cx="2384610" cy="249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150" y="2792882"/>
            <a:ext cx="1919285" cy="25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235" y="233082"/>
            <a:ext cx="9872448" cy="896471"/>
          </a:xfrm>
        </p:spPr>
        <p:txBody>
          <a:bodyPr/>
          <a:lstStyle/>
          <a:p>
            <a:r>
              <a:rPr lang="sr-Latn-RS" dirty="0" smtClean="0"/>
              <a:t>Pokretanje node red platforme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57835" y="923366"/>
            <a:ext cx="10022672" cy="1398493"/>
          </a:xfrm>
        </p:spPr>
        <p:txBody>
          <a:bodyPr/>
          <a:lstStyle/>
          <a:p>
            <a:r>
              <a:rPr lang="sr-Latn-RS" dirty="0" smtClean="0"/>
              <a:t>Node red pokrećemo klikom na ikonicu u glavnom meniju, ili</a:t>
            </a:r>
          </a:p>
          <a:p>
            <a:r>
              <a:rPr lang="sr-Latn-RS" dirty="0" smtClean="0"/>
              <a:t>Drugi način: naredbom </a:t>
            </a:r>
            <a:r>
              <a:rPr lang="sr-Latn-RS" i="1" dirty="0" smtClean="0">
                <a:latin typeface="Arial" panose="020B0604020202020204" pitchFamily="34" charset="0"/>
                <a:cs typeface="Arial" panose="020B0604020202020204" pitchFamily="34" charset="0"/>
              </a:rPr>
              <a:t>node-red-start, </a:t>
            </a:r>
            <a:r>
              <a:rPr lang="sr-Latn-RS" dirty="0"/>
              <a:t>u Terminalu</a:t>
            </a:r>
            <a:endParaRPr lang="en-US" dirty="0"/>
          </a:p>
        </p:txBody>
      </p:sp>
      <p:pic>
        <p:nvPicPr>
          <p:cNvPr id="4102" name="Picture 6" descr="https://lh3.googleusercontent.com/2ruY-URieU3Ib-EEOYJyRNVFdQvVTxeMuRoL-POeI2JTwUQbBXA5mi6dlWZLXuN9Ve_Tc1tw0XGxNxadPXwlEFSgqk8NR_1PCOdbMXrnUM8LaZrlj0w3GSoiJZ6XpuBKJqWaT-Rq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4" t="8808" r="9390" b="31717"/>
          <a:stretch/>
        </p:blipFill>
        <p:spPr bwMode="auto">
          <a:xfrm>
            <a:off x="3630706" y="2055440"/>
            <a:ext cx="3861817" cy="37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331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841</TotalTime>
  <Words>994</Words>
  <Application>Microsoft Office PowerPoint</Application>
  <PresentationFormat>Widescreen</PresentationFormat>
  <Paragraphs>79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Impact</vt:lpstr>
      <vt:lpstr>Main Event</vt:lpstr>
      <vt:lpstr>Sveprisutno računarstvo na primeru raspberry PI i node red</vt:lpstr>
      <vt:lpstr>Raspberry Pi mini računar</vt:lpstr>
      <vt:lpstr>Hardver (raspberry pi 3b+)</vt:lpstr>
      <vt:lpstr>O Rasperry Pi fondaciji</vt:lpstr>
      <vt:lpstr>Node red</vt:lpstr>
      <vt:lpstr>PowerPoint Presentation</vt:lpstr>
      <vt:lpstr>Opis projekta-specifikacija zahteva</vt:lpstr>
      <vt:lpstr>Opis potrebne infrastrukture</vt:lpstr>
      <vt:lpstr>Pokretanje node red platforme</vt:lpstr>
      <vt:lpstr>Pristup node red – u u pretraživaču</vt:lpstr>
      <vt:lpstr>Povezane komponente</vt:lpstr>
      <vt:lpstr>Opis pojedinih čvorova (node)</vt:lpstr>
      <vt:lpstr>Opis pojedinih čvorova (node)</vt:lpstr>
      <vt:lpstr>Opis pojedinih čvorova (node)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Zapisi u plastenik.csv fajlu</vt:lpstr>
      <vt:lpstr>dashboard</vt:lpstr>
      <vt:lpstr>dashboard</vt:lpstr>
      <vt:lpstr>Obaveštenja emailom</vt:lpstr>
      <vt:lpstr>Korisni  linkovi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Dejan Sindjelic</dc:creator>
  <cp:lastModifiedBy>Dejan Sindjelic</cp:lastModifiedBy>
  <cp:revision>69</cp:revision>
  <dcterms:created xsi:type="dcterms:W3CDTF">2019-10-31T15:56:19Z</dcterms:created>
  <dcterms:modified xsi:type="dcterms:W3CDTF">2019-11-02T20:52:50Z</dcterms:modified>
</cp:coreProperties>
</file>